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8" r:id="rId3"/>
    <p:sldId id="258" r:id="rId4"/>
    <p:sldId id="259" r:id="rId5"/>
    <p:sldId id="260" r:id="rId6"/>
    <p:sldId id="269" r:id="rId7"/>
    <p:sldId id="270" r:id="rId8"/>
    <p:sldId id="261" r:id="rId9"/>
    <p:sldId id="271" r:id="rId10"/>
    <p:sldId id="262" r:id="rId11"/>
    <p:sldId id="263" r:id="rId12"/>
    <p:sldId id="272" r:id="rId13"/>
    <p:sldId id="266" r:id="rId14"/>
    <p:sldId id="265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780" y="-12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13588-9A14-48E2-AC32-4944979E3293}" type="datetimeFigureOut">
              <a:rPr lang="en-CA" smtClean="0"/>
              <a:t>04-Feb-2015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97553-84B6-49D5-8FDC-1B2D432CE6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0941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B6F71-D28A-4D11-8461-13FB5116A8AB}" type="datetimeFigureOut">
              <a:rPr lang="en-CA" smtClean="0"/>
              <a:t>04-Feb-2015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6F400-0A06-4B03-A373-C8666C3F0D9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35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1144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4441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2656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465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61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1538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2101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6586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5782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1809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1431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2652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878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9964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F400-0A06-4B03-A373-C8666C3F0D9C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728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277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518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515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588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523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8005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806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452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6524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330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423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9205A-2E93-4F8C-9150-958F4A8C9814}" type="datetimeFigureOut">
              <a:rPr lang="en-CA" smtClean="0"/>
              <a:t>03-Feb-2015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2D0CC-96E5-43D1-A691-9153B9E1E127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800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otero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958975"/>
            <a:ext cx="8280920" cy="1470025"/>
          </a:xfrm>
        </p:spPr>
        <p:txBody>
          <a:bodyPr/>
          <a:lstStyle/>
          <a:p>
            <a:r>
              <a:rPr lang="en-US" dirty="0" smtClean="0"/>
              <a:t>Managing your bibliography with</a:t>
            </a:r>
            <a:endParaRPr lang="en-CA" dirty="0"/>
          </a:p>
        </p:txBody>
      </p:sp>
      <p:pic>
        <p:nvPicPr>
          <p:cNvPr id="2050" name="Picture 2" descr="https://www.zotero.org/static/images/theme/zoter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127" y="3501008"/>
            <a:ext cx="28670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093296"/>
            <a:ext cx="1979712" cy="5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3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Zotero?</a:t>
            </a:r>
          </a:p>
          <a:p>
            <a:r>
              <a:rPr lang="en-US" dirty="0" smtClean="0"/>
              <a:t>Principles</a:t>
            </a:r>
          </a:p>
          <a:p>
            <a:r>
              <a:rPr lang="en-US" dirty="0" smtClean="0"/>
              <a:t>Installing</a:t>
            </a:r>
          </a:p>
          <a:p>
            <a:r>
              <a:rPr lang="en-US" dirty="0" smtClean="0"/>
              <a:t>Capturing</a:t>
            </a:r>
          </a:p>
          <a:p>
            <a:r>
              <a:rPr lang="en-US" dirty="0" smtClean="0"/>
              <a:t>Managing</a:t>
            </a:r>
          </a:p>
          <a:p>
            <a:r>
              <a:rPr lang="en-US" dirty="0" smtClean="0"/>
              <a:t>Writing</a:t>
            </a:r>
          </a:p>
          <a:p>
            <a:r>
              <a:rPr lang="en-US" dirty="0" smtClean="0"/>
              <a:t>Sharing with others</a:t>
            </a:r>
          </a:p>
          <a:p>
            <a:r>
              <a:rPr lang="en-US" dirty="0" smtClean="0"/>
              <a:t>Shortcomings and remedies</a:t>
            </a:r>
          </a:p>
          <a:p>
            <a:r>
              <a:rPr lang="en-US" dirty="0" smtClean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8240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Zotero?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Free software</a:t>
            </a:r>
          </a:p>
          <a:p>
            <a:r>
              <a:rPr lang="en-US" dirty="0" smtClean="0"/>
              <a:t>Works on Windows, Mac OS X, Linux</a:t>
            </a:r>
          </a:p>
          <a:p>
            <a:r>
              <a:rPr lang="en-US" dirty="0" smtClean="0"/>
              <a:t>Works with Firefox, Chrome, Safari, Opera</a:t>
            </a:r>
          </a:p>
          <a:p>
            <a:r>
              <a:rPr lang="en-US" dirty="0" smtClean="0"/>
              <a:t>Plugs into Microsoft Word (Windows or Mac) and LibreOffice Writer</a:t>
            </a:r>
          </a:p>
          <a:p>
            <a:r>
              <a:rPr lang="en-US" dirty="0" smtClean="0"/>
              <a:t>Includes 300MB of free cloud storage, you can ‘rent’ larger cloud storage plans from Zotero</a:t>
            </a:r>
          </a:p>
          <a:p>
            <a:r>
              <a:rPr lang="en-US" dirty="0" smtClean="0"/>
              <a:t>Allows you to create shared libraries to share or manage a bibliography with others</a:t>
            </a:r>
          </a:p>
          <a:p>
            <a:r>
              <a:rPr lang="en-US" dirty="0" smtClean="0"/>
              <a:t>Created and maintained by Center for History and New Media, George Mason University (non-commercial)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689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</a:t>
            </a:r>
            <a:endParaRPr lang="en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95661"/>
            <a:ext cx="2454910" cy="55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4" y="3715789"/>
            <a:ext cx="2133722" cy="1314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75"/>
          <a:stretch/>
        </p:blipFill>
        <p:spPr bwMode="auto">
          <a:xfrm>
            <a:off x="3017678" y="3260777"/>
            <a:ext cx="2559918" cy="2150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005" y="3260777"/>
            <a:ext cx="2881363" cy="2150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s://www.zotero.org/static/images/theme/zotero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944"/>
          <a:stretch/>
        </p:blipFill>
        <p:spPr bwMode="auto">
          <a:xfrm>
            <a:off x="4081811" y="2473467"/>
            <a:ext cx="431651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bowdenweb.com/krs1/design/tlx/2012/i/ms-word-2010-2000px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134" y="2587821"/>
            <a:ext cx="489491" cy="48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4519" y="5446965"/>
            <a:ext cx="111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Find it</a:t>
            </a:r>
          </a:p>
          <a:p>
            <a:r>
              <a:rPr lang="en-US" dirty="0" smtClean="0"/>
              <a:t>Capture it</a:t>
            </a:r>
            <a:endParaRPr lang="en-CA" dirty="0"/>
          </a:p>
        </p:txBody>
      </p:sp>
      <p:sp>
        <p:nvSpPr>
          <p:cNvPr id="14" name="TextBox 13"/>
          <p:cNvSpPr txBox="1"/>
          <p:nvPr/>
        </p:nvSpPr>
        <p:spPr>
          <a:xfrm>
            <a:off x="3732577" y="5585464"/>
            <a:ext cx="113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Manage it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6516216" y="5518973"/>
            <a:ext cx="1942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Insert citations</a:t>
            </a:r>
          </a:p>
          <a:p>
            <a:r>
              <a:rPr lang="en-US" dirty="0" smtClean="0"/>
              <a:t>Insert bibliography</a:t>
            </a:r>
            <a:endParaRPr lang="en-CA" dirty="0"/>
          </a:p>
        </p:txBody>
      </p:sp>
      <p:sp>
        <p:nvSpPr>
          <p:cNvPr id="8" name="Pentagon 7"/>
          <p:cNvSpPr/>
          <p:nvPr/>
        </p:nvSpPr>
        <p:spPr>
          <a:xfrm>
            <a:off x="251520" y="1628800"/>
            <a:ext cx="8599848" cy="64807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One continuous workflow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34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r>
              <a:rPr lang="en-US" dirty="0" smtClean="0"/>
              <a:t>Two different versions:</a:t>
            </a:r>
          </a:p>
          <a:p>
            <a:pPr lvl="1"/>
            <a:r>
              <a:rPr lang="en-US" dirty="0" smtClean="0"/>
              <a:t>A Firefox version (works inside the browser)</a:t>
            </a:r>
          </a:p>
          <a:p>
            <a:pPr lvl="1"/>
            <a:r>
              <a:rPr lang="en-US" dirty="0" smtClean="0"/>
              <a:t>A standalone version</a:t>
            </a:r>
          </a:p>
          <a:p>
            <a:r>
              <a:rPr lang="en-US" dirty="0" smtClean="0"/>
              <a:t>I recommend standalone (gives you more options)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15816" y="1772815"/>
            <a:ext cx="3209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hlinkClick r:id="rId3"/>
              </a:rPr>
              <a:t>http://www.zotero.org</a:t>
            </a:r>
            <a:r>
              <a:rPr lang="en-US" sz="2400" b="1" dirty="0" smtClean="0"/>
              <a:t> 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37954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4525963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dirty="0" smtClean="0"/>
              <a:t>In Zotero (standalone), under Zotero, Preferences (Mac) or Tools, Preferences (Windows)</a:t>
            </a:r>
          </a:p>
          <a:p>
            <a:pPr lvl="1"/>
            <a:r>
              <a:rPr lang="en-US" dirty="0" smtClean="0"/>
              <a:t>Install the Word Add-On</a:t>
            </a:r>
          </a:p>
          <a:p>
            <a:pPr lvl="1"/>
            <a:r>
              <a:rPr lang="en-US" dirty="0" smtClean="0"/>
              <a:t>Turn on “Use classic Add Citation dialog”</a:t>
            </a:r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05064"/>
            <a:ext cx="3519289" cy="238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06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Check that your browser has the Zotero Add-On installed:</a:t>
            </a:r>
            <a:endParaRPr lang="en-C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08920"/>
            <a:ext cx="7283177" cy="4790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26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 main scenarios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 smtClean="0"/>
              <a:t>Start with the library catalogue</a:t>
            </a:r>
          </a:p>
          <a:p>
            <a:pPr marL="1371600" lvl="2" indent="-514350">
              <a:buFont typeface="+mj-lt"/>
              <a:buAutoNum type="alphaLcParenR"/>
            </a:pPr>
            <a:r>
              <a:rPr lang="en-US" dirty="0" smtClean="0"/>
              <a:t>Capture the reference</a:t>
            </a:r>
          </a:p>
          <a:p>
            <a:pPr marL="1371600" lvl="2" indent="-514350">
              <a:buFont typeface="+mj-lt"/>
              <a:buAutoNum type="alphaLcParenR"/>
            </a:pPr>
            <a:r>
              <a:rPr lang="en-US" dirty="0" smtClean="0"/>
              <a:t>Attach the file (PDF, etc.) to the reference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 smtClean="0"/>
              <a:t>Start with a file (PDF, etc.)</a:t>
            </a:r>
            <a:endParaRPr lang="en-CA" dirty="0" smtClean="0"/>
          </a:p>
          <a:p>
            <a:pPr marL="1371600" lvl="2" indent="-514350">
              <a:buFont typeface="+mj-lt"/>
              <a:buAutoNum type="alphaLcParenR"/>
            </a:pPr>
            <a:r>
              <a:rPr lang="en-US" dirty="0" smtClean="0"/>
              <a:t>Upload the file into Zotero</a:t>
            </a:r>
          </a:p>
          <a:p>
            <a:pPr marL="1371600" lvl="2" indent="-514350">
              <a:buFont typeface="+mj-lt"/>
              <a:buAutoNum type="alphaLcParenR"/>
            </a:pPr>
            <a:r>
              <a:rPr lang="en-US" dirty="0" smtClean="0"/>
              <a:t>Create or look up the reference for that file</a:t>
            </a:r>
          </a:p>
        </p:txBody>
      </p:sp>
    </p:spTree>
    <p:extLst>
      <p:ext uri="{BB962C8B-B14F-4D97-AF65-F5344CB8AC3E}">
        <p14:creationId xmlns:p14="http://schemas.microsoft.com/office/powerpoint/2010/main" val="51365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Personal preference… but useful:</a:t>
            </a:r>
          </a:p>
          <a:p>
            <a:pPr lvl="1"/>
            <a:r>
              <a:rPr lang="en-US" dirty="0" smtClean="0"/>
              <a:t>“Rename file from parent metadata”</a:t>
            </a:r>
          </a:p>
          <a:p>
            <a:r>
              <a:rPr lang="en-US" dirty="0" smtClean="0"/>
              <a:t>OCR your files to make it easy for Zotero to look up what they are</a:t>
            </a:r>
          </a:p>
          <a:p>
            <a:r>
              <a:rPr lang="en-US" dirty="0" smtClean="0"/>
              <a:t>I capture edited collections as books first, then use “Duplicate item” to create a copy, which I convert to reference type “Book Section” for individual papers/chapters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6081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Collections</a:t>
            </a:r>
          </a:p>
          <a:p>
            <a:r>
              <a:rPr lang="en-US" dirty="0" smtClean="0"/>
              <a:t>Saved Searches</a:t>
            </a:r>
          </a:p>
          <a:p>
            <a:r>
              <a:rPr lang="en-US" dirty="0" smtClean="0"/>
              <a:t>Managing duplicates</a:t>
            </a:r>
          </a:p>
          <a:p>
            <a:r>
              <a:rPr lang="en-US" dirty="0" smtClean="0"/>
              <a:t>Managing unfiled items</a:t>
            </a:r>
            <a:endParaRPr lang="en-US" dirty="0"/>
          </a:p>
          <a:p>
            <a:r>
              <a:rPr lang="en-US" dirty="0" smtClean="0"/>
              <a:t>Advanced Search</a:t>
            </a:r>
          </a:p>
          <a:p>
            <a:r>
              <a:rPr lang="en-US" dirty="0" smtClean="0"/>
              <a:t>Exporting/importing from other tools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757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229600" cy="470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Word plugin adds new tools into Word</a:t>
            </a:r>
          </a:p>
          <a:p>
            <a:pPr lvl="1"/>
            <a:r>
              <a:rPr lang="en-US" dirty="0" smtClean="0"/>
              <a:t>In Add-ins tab in Windows</a:t>
            </a:r>
          </a:p>
          <a:p>
            <a:pPr lvl="1"/>
            <a:r>
              <a:rPr lang="en-US" dirty="0" smtClean="0"/>
              <a:t>Free-floating on the Mac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– Microsoft Word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824174"/>
            <a:ext cx="1905000" cy="26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64088" y="2276872"/>
            <a:ext cx="1524000" cy="3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35896" y="3710781"/>
            <a:ext cx="1524000" cy="3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1763688" y="3933056"/>
            <a:ext cx="180020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771800" y="3952847"/>
            <a:ext cx="1152128" cy="844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563888" y="3972640"/>
            <a:ext cx="648072" cy="968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644008" y="3972640"/>
            <a:ext cx="215908" cy="896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859916" y="3972638"/>
            <a:ext cx="864212" cy="7525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5129589" y="3910524"/>
            <a:ext cx="1622136" cy="464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139952" y="3952848"/>
            <a:ext cx="288032" cy="1420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7" name="TextBox 6146"/>
          <p:cNvSpPr txBox="1"/>
          <p:nvPr/>
        </p:nvSpPr>
        <p:spPr>
          <a:xfrm>
            <a:off x="1187624" y="4273932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Insert a citation</a:t>
            </a:r>
            <a:endParaRPr lang="en-CA" sz="1100" dirty="0"/>
          </a:p>
        </p:txBody>
      </p:sp>
      <p:sp>
        <p:nvSpPr>
          <p:cNvPr id="36" name="TextBox 35"/>
          <p:cNvSpPr txBox="1"/>
          <p:nvPr/>
        </p:nvSpPr>
        <p:spPr>
          <a:xfrm>
            <a:off x="2195736" y="4607550"/>
            <a:ext cx="8640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Edit the citation</a:t>
            </a:r>
            <a:endParaRPr lang="en-CA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3055760" y="4797152"/>
            <a:ext cx="94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Insert bibliography</a:t>
            </a:r>
            <a:endParaRPr lang="en-CA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3563888" y="5302369"/>
            <a:ext cx="940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Edit the bibliography</a:t>
            </a:r>
            <a:endParaRPr lang="en-CA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4427984" y="4797152"/>
            <a:ext cx="10760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Refresh Zotero connection</a:t>
            </a:r>
            <a:endParaRPr lang="en-CA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5508177" y="4729130"/>
            <a:ext cx="940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Select citation/ bibliography style</a:t>
            </a:r>
            <a:endParaRPr lang="en-CA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6516216" y="4374999"/>
            <a:ext cx="11521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Remove field codes (once you’re done!)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426767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– Other ways to insert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Quick &amp; dirty (e.g. for emails): Grab a Zotero entry in Zotero and drag it into any text field anywhere – instant reference!</a:t>
            </a:r>
          </a:p>
          <a:p>
            <a:r>
              <a:rPr lang="en-US" dirty="0" smtClean="0"/>
              <a:t>RTF Scan: Type specially-formatted text codes into any word processor or text editor, then ‘scan’ the document through Zotero and have it replace the codes with proper citations/ bibliography (read the manual).</a:t>
            </a:r>
          </a:p>
        </p:txBody>
      </p:sp>
    </p:spTree>
    <p:extLst>
      <p:ext uri="{BB962C8B-B14F-4D97-AF65-F5344CB8AC3E}">
        <p14:creationId xmlns:p14="http://schemas.microsoft.com/office/powerpoint/2010/main" val="1296657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with others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826768" cy="1828800"/>
          </a:xfrm>
        </p:spPr>
        <p:txBody>
          <a:bodyPr/>
          <a:lstStyle/>
          <a:p>
            <a:r>
              <a:rPr lang="en-US" dirty="0" smtClean="0"/>
              <a:t>Create a new Group</a:t>
            </a:r>
          </a:p>
          <a:p>
            <a:r>
              <a:rPr lang="en-US" dirty="0" smtClean="0"/>
              <a:t>Takes you to Zotero website</a:t>
            </a:r>
          </a:p>
          <a:p>
            <a:endParaRPr lang="en-US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514" y="1916832"/>
            <a:ext cx="4196656" cy="151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3212976"/>
            <a:ext cx="8085088" cy="3096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Log in</a:t>
            </a:r>
          </a:p>
          <a:p>
            <a:r>
              <a:rPr lang="en-US" dirty="0" smtClean="0"/>
              <a:t>Create new group there &amp; it shows up at the bottom of your Zotero standalone</a:t>
            </a:r>
          </a:p>
          <a:p>
            <a:r>
              <a:rPr lang="en-US" dirty="0" smtClean="0"/>
              <a:t>Start sharing</a:t>
            </a:r>
          </a:p>
          <a:p>
            <a:r>
              <a:rPr lang="en-US" dirty="0" smtClean="0"/>
              <a:t>Be aware that </a:t>
            </a:r>
            <a:r>
              <a:rPr lang="en-US" i="1" dirty="0" smtClean="0"/>
              <a:t>someone’s </a:t>
            </a:r>
            <a:r>
              <a:rPr lang="en-US" dirty="0" smtClean="0"/>
              <a:t>storage is being used (and 300MB doesn’t go far if you’re storing PDFs)</a:t>
            </a:r>
          </a:p>
        </p:txBody>
      </p:sp>
    </p:spTree>
    <p:extLst>
      <p:ext uri="{BB962C8B-B14F-4D97-AF65-F5344CB8AC3E}">
        <p14:creationId xmlns:p14="http://schemas.microsoft.com/office/powerpoint/2010/main" val="3227174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Shortcomings and remedies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Anonymous, pseudonymous works (not clear, haven’t tested)</a:t>
            </a:r>
          </a:p>
          <a:p>
            <a:r>
              <a:rPr lang="en-US" dirty="0" smtClean="0"/>
              <a:t>Reprints/modern editions – more than one date </a:t>
            </a:r>
            <a:r>
              <a:rPr lang="en-US" dirty="0" smtClean="0">
                <a:solidFill>
                  <a:srgbClr val="FF0000"/>
                </a:solidFill>
              </a:rPr>
              <a:t>(Darwin [1859] 1964)</a:t>
            </a:r>
            <a:r>
              <a:rPr lang="en-US" dirty="0" smtClean="0"/>
              <a:t> (Chicago Style Manual 16</a:t>
            </a:r>
            <a:r>
              <a:rPr lang="en-US" baseline="30000" dirty="0" smtClean="0"/>
              <a:t>th</a:t>
            </a:r>
            <a:r>
              <a:rPr lang="en-US" dirty="0" smtClean="0"/>
              <a:t> Ed., 15.38)</a:t>
            </a:r>
          </a:p>
          <a:p>
            <a:pPr lvl="1"/>
            <a:r>
              <a:rPr lang="en-US" dirty="0" smtClean="0"/>
              <a:t>There might be a workaround…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039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142" y="332656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C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95" y="1439858"/>
            <a:ext cx="9270415" cy="5517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1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543</Words>
  <Application>Microsoft Office PowerPoint</Application>
  <PresentationFormat>On-screen Show (4:3)</PresentationFormat>
  <Paragraphs>99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Managing your bibliography with</vt:lpstr>
      <vt:lpstr>Agenda</vt:lpstr>
      <vt:lpstr>Why Zotero?</vt:lpstr>
      <vt:lpstr>Principles</vt:lpstr>
      <vt:lpstr>Installing</vt:lpstr>
      <vt:lpstr>Configuration</vt:lpstr>
      <vt:lpstr>Configuration</vt:lpstr>
      <vt:lpstr>Capturing</vt:lpstr>
      <vt:lpstr>Capturing</vt:lpstr>
      <vt:lpstr>Managing</vt:lpstr>
      <vt:lpstr>Writing – Microsoft Word</vt:lpstr>
      <vt:lpstr>Writing – Other ways to insert</vt:lpstr>
      <vt:lpstr>Sharing with others</vt:lpstr>
      <vt:lpstr>Shortcomings and remedies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your bibliography with</dc:title>
  <dc:creator>Carsten Knoch</dc:creator>
  <cp:lastModifiedBy>Carsten Knoch</cp:lastModifiedBy>
  <cp:revision>17</cp:revision>
  <cp:lastPrinted>2015-02-04T15:15:18Z</cp:lastPrinted>
  <dcterms:created xsi:type="dcterms:W3CDTF">2015-02-03T20:02:22Z</dcterms:created>
  <dcterms:modified xsi:type="dcterms:W3CDTF">2015-02-04T15:18:21Z</dcterms:modified>
</cp:coreProperties>
</file>